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eg" ContentType="image/jpe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82.xml" ContentType="application/vnd.openxmlformats-officedocument.presentationml.notesSlid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slides/slide135.xml" ContentType="application/vnd.openxmlformats-officedocument.presentationml.slide+xml"/>
  <Override PartName="/ppt/notesSlides/notesSlide124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15.xml" ContentType="application/vnd.openxmlformats-officedocument.presentationml.notesSlide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7.xml" ContentType="application/vnd.openxmlformats-officedocument.presentationml.notesSlide+xml"/>
  <Override PartName="/ppt/authors.xml" ContentType="application/vnd.ms-powerpoint.authors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09.xml" ContentType="application/vnd.openxmlformats-officedocument.presentationml.notesSlide+xml"/>
  <Override PartName="/ppt/tableStyles.xml" ContentType="application/vnd.openxmlformats-officedocument.presentationml.tableStyles+xml"/>
  <Override PartName="/ppt/slides/slide611.xml" ContentType="application/vnd.openxmlformats-officedocument.presentationml.slide+xml"/>
  <Override PartName="/ppt/notesSlides/notesSlide610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912.xml" ContentType="application/vnd.openxmlformats-officedocument.presentationml.notesSlid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18"/>
  </p:notesMasterIdLst>
  <p:handoutMasterIdLst>
    <p:handoutMasterId r:id="rId19"/>
  </p:handoutMasterIdLst>
  <p:sldIdLst>
    <p:sldId id="346" r:id="rId5"/>
    <p:sldId id="347" r:id="rId6"/>
    <p:sldId id="348" r:id="rId7"/>
    <p:sldId id="349" r:id="rId8"/>
    <p:sldId id="350" r:id="rId9"/>
    <p:sldId id="351" r:id="rId10"/>
    <p:sldId id="352" r:id="rId11"/>
    <p:sldId id="358" r:id="rId12"/>
    <p:sldId id="354" r:id="rId13"/>
    <p:sldId id="355" r:id="rId14"/>
    <p:sldId id="356" r:id="rId15"/>
    <p:sldId id="357" r:id="rId16"/>
    <p:sldId id="3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4650" autoAdjust="0"/>
  </p:normalViewPr>
  <p:slideViewPr>
    <p:cSldViewPr snapToGrid="0">
      <p:cViewPr>
        <p:scale>
          <a:sx n="100" d="100"/>
          <a:sy n="100" d="100"/>
        </p:scale>
        <p:origin x="-586" y="-538"/>
      </p:cViewPr>
      <p:guideLst>
        <p:guide pos="384"/>
        <p:guide orient="horz" pos="432"/>
      </p:guideLst>
    </p:cSldViewPr>
  </p:slideViewPr>
  <p:outlineViewPr>
    <p:cViewPr>
      <p:scale>
        <a:sx n="33" d="100"/>
        <a:sy n="33" d="100"/>
      </p:scale>
      <p:origin x="0" y="-7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presProps" Target="/ppt/pres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microsoft.com/office/2018/10/relationships/authors" Target="/ppt/authors.xml" Id="rId24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heme" Target="/ppt/theme/theme12.xml" Id="rId22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021B7-1B22-1F4A-A113-AD9D82C88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A52A-2D7B-7979-E74E-A2537ABF3D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0991-0BD2-4555-82A9-FE70E0B25E9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46254-8EAF-6B93-3D5E-58ABE0779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867B0-261F-6078-23E1-11AF939E6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AE50-8885-4B23-A76A-E66140BA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7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9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15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24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1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0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_rels/notesSlide912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606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8644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37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78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25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54381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6122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597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906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89267"/>
      </p:ext>
    </p:extLst>
  </p:cSld>
  <p:clrMapOvr>
    <a:masterClrMapping/>
  </p:clrMapOvr>
</p:notes>
</file>

<file path=ppt/notesSlides/notesSlide9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43658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306049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731D21-7D54-218A-9F03-63AE185A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49" y="1721295"/>
            <a:ext cx="3611880" cy="4232275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1pPr>
            <a:lvl2pPr marL="5143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2pPr>
            <a:lvl3pPr marL="7429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3pPr>
            <a:lvl4pPr marL="9715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2001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B3AE1A8-5B0F-9196-C9DE-955EBB9EAB4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84750" y="1722120"/>
            <a:ext cx="6292850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3284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onten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29783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6ED250-9E22-5375-2FCD-5F6686AD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6283884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800100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116586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458468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ED794E4-CAFD-57EF-562D-1B511C0B43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712633" y="1722513"/>
            <a:ext cx="3556748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54864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73152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32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29783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F107D1D-FF48-5B8D-9B41-A023F601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8EECD4CA-C265-0CEB-41C1-D4F3EC9B6D5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14400" y="1708150"/>
            <a:ext cx="10363200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8230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961" y="320040"/>
            <a:ext cx="5486400" cy="3685033"/>
          </a:xfrm>
          <a:noFill/>
        </p:spPr>
        <p:txBody>
          <a:bodyPr tIns="45720" bIns="45720" anchor="b">
            <a:normAutofit/>
          </a:bodyPr>
          <a:lstStyle>
            <a:lvl1pPr algn="r">
              <a:lnSpc>
                <a:spcPct val="80000"/>
              </a:lnSpc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962" y="4151376"/>
            <a:ext cx="5486399" cy="1883664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783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2006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3411" y="276045"/>
            <a:ext cx="6539607" cy="6254151"/>
          </a:xfrm>
          <a:noFill/>
        </p:spPr>
        <p:txBody>
          <a:bodyPr tIns="45720" bIns="45720" anchor="ctr">
            <a:normAutofit/>
          </a:bodyPr>
          <a:lstStyle>
            <a:lvl1pPr algn="l">
              <a:lnSpc>
                <a:spcPct val="80000"/>
              </a:lnSpc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3675" y="0"/>
            <a:ext cx="43783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6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EE19E19-543B-5742-0347-AB0738CF58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2290" y="0"/>
            <a:ext cx="5319711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610408"/>
            <a:ext cx="6574536" cy="1069848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19072"/>
            <a:ext cx="5666994" cy="4828032"/>
          </a:xfrm>
        </p:spPr>
        <p:txBody>
          <a:bodyPr lIns="45720">
            <a:normAutofit/>
          </a:bodyPr>
          <a:lstStyle>
            <a:lvl1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1pPr>
            <a:lvl2pPr marL="4114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2pPr>
            <a:lvl3pPr marL="6400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3pPr>
            <a:lvl4pPr marL="8686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0972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89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4590288"/>
            <a:ext cx="11268457" cy="2084832"/>
          </a:xfrm>
          <a:noFill/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49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255" y="0"/>
            <a:ext cx="11277601" cy="4038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ith Subtitle 1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0495" y="182880"/>
            <a:ext cx="6431281" cy="4775662"/>
          </a:xfrm>
          <a:noFill/>
        </p:spPr>
        <p:txBody>
          <a:bodyPr tIns="45720" bIns="45720" anchor="b">
            <a:norm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11496"/>
            <a:ext cx="6431281" cy="156362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3017" y="0"/>
            <a:ext cx="4668983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378439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373E6C-6E1B-99D9-3E64-3A21DE77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10378440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6400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8686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0972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957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ith Subtitle 2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0495" y="182880"/>
            <a:ext cx="6083809" cy="4775662"/>
          </a:xfrm>
          <a:noFill/>
        </p:spPr>
        <p:txBody>
          <a:bodyPr tIns="45720" bIns="45720" anchor="b">
            <a:norm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11496"/>
            <a:ext cx="6083809" cy="156362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2801" y="0"/>
            <a:ext cx="50292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7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7775634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773C48-8B94-EF4A-AAEC-0E0BC7B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3556748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1828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3pPr>
            <a:lvl4pPr marL="54864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4pPr>
            <a:lvl5pPr marL="73152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ED794E4-CAFD-57EF-562D-1B511C0B43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9166" y="1722513"/>
            <a:ext cx="3353233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1828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3pPr>
            <a:lvl4pPr marL="54864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4pPr>
            <a:lvl5pPr marL="73152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B2B07F-7B8D-DEC3-9C46-CBE4FF4973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24480" y="0"/>
            <a:ext cx="3353233" cy="68580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29783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20DC6-4855-B19C-9254-765C0A93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3556748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512064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000"/>
            </a:lvl2pPr>
            <a:lvl3pPr marL="640080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lphaLcPeriod"/>
              <a:defRPr sz="2000"/>
            </a:lvl3pPr>
            <a:lvl4pPr marL="822960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arenR"/>
              <a:defRPr sz="2000"/>
            </a:lvl4pPr>
            <a:lvl5pPr marL="1005840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lphaLcParenR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ED794E4-CAFD-57EF-562D-1B511C0B43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9165" y="1722513"/>
            <a:ext cx="6300216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54864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73152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87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685800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E45C30-4B4B-9EE4-4F4B-0BF4CC40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49" y="1721295"/>
            <a:ext cx="5193792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1pPr>
            <a:lvl2pPr marL="5143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2pPr>
            <a:lvl3pPr marL="7429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3pPr>
            <a:lvl4pPr marL="9715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2001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EE19E19-543B-5742-0347-AB0738CF58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3838" y="0"/>
            <a:ext cx="4348163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20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912.xml" Id="rId2" /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notesSlide" Target="/ppt/notesSlides/notesSlide109.xml" Id="rId2" /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15.xml" Id="rId2" /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164.png" Id="rId3" /><Relationship Type="http://schemas.openxmlformats.org/officeDocument/2006/relationships/notesSlide" Target="/ppt/notesSlides/notesSlide124.xml" Id="rId2" /><Relationship Type="http://schemas.openxmlformats.org/officeDocument/2006/relationships/slideLayout" Target="/ppt/slideLayouts/slideLayout133.xml" Id="rId1" /><Relationship Type="http://schemas.openxmlformats.org/officeDocument/2006/relationships/image" Target="/ppt/media/image174.svg" Id="rId4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27.pn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8.xml" Id="rId1" /><Relationship Type="http://schemas.openxmlformats.org/officeDocument/2006/relationships/image" Target="/ppt/media/image37.svg" Id="rId4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45.pn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27.xml" Id="rId1" /><Relationship Type="http://schemas.openxmlformats.org/officeDocument/2006/relationships/image" Target="/ppt/media/image55.sv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63.pn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Relationship Type="http://schemas.openxmlformats.org/officeDocument/2006/relationships/image" Target="/ppt/media/image73.sv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9.svg" Id="rId4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notesSlide" Target="/ppt/notesSlides/notesSlide511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108.png" Id="rId3" /><Relationship Type="http://schemas.openxmlformats.org/officeDocument/2006/relationships/notesSlide" Target="/ppt/notesSlides/notesSlide610.xml" Id="rId2" /><Relationship Type="http://schemas.openxmlformats.org/officeDocument/2006/relationships/slideLayout" Target="/ppt/slideLayouts/slideLayout69.xml" Id="rId1" /><Relationship Type="http://schemas.openxmlformats.org/officeDocument/2006/relationships/image" Target="/ppt/media/image118.svg" Id="rId4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image" Target="/ppt/media/image126.png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75.xml" Id="rId1" /><Relationship Type="http://schemas.openxmlformats.org/officeDocument/2006/relationships/image" Target="/ppt/media/image136.svg" Id="rId4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142.png" Id="rId3" /><Relationship Type="http://schemas.openxmlformats.org/officeDocument/2006/relationships/notesSlide" Target="/ppt/notesSlides/notesSlide82.xml" Id="rId2" /><Relationship Type="http://schemas.openxmlformats.org/officeDocument/2006/relationships/slideLayout" Target="/ppt/slideLayouts/slideLayout913.xml" Id="rId1" /><Relationship Type="http://schemas.openxmlformats.org/officeDocument/2006/relationships/image" Target="/ppt/media/image152.svg" Id="rId4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3BAB3-FFF9-D15B-4131-0C980D02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10306049" cy="1065994"/>
          </a:xfrm>
        </p:spPr>
        <p:txBody>
          <a:bodyPr>
            <a:normAutofit/>
          </a:bodyPr>
          <a:lstStyle/>
          <a:p>
            <a:r>
              <a:rPr lang="en-US" dirty="0"/>
              <a:t>Dynamic delivery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187E9-E4C8-1B9D-CF14-BBEDB83E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B2ECC-5745-CDDD-CB60-FB7A5EE695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49" y="1721295"/>
            <a:ext cx="3611880" cy="4232275"/>
          </a:xfrm>
        </p:spPr>
        <p:txBody>
          <a:bodyPr/>
          <a:lstStyle/>
          <a:p>
            <a:r>
              <a:rPr lang="en-US" dirty="0"/>
              <a:t>Learn to infuse energy into your delivery to leave a lasting impression</a:t>
            </a:r>
          </a:p>
          <a:p>
            <a:r>
              <a:rPr lang="en-US" dirty="0"/>
              <a:t>One of the goals of effective communication is to motivate your audience</a:t>
            </a:r>
          </a:p>
        </p:txBody>
      </p:sp>
      <p:graphicFrame>
        <p:nvGraphicFramePr>
          <p:cNvPr id="12" name="Table Placeholder 2">
            <a:extLst>
              <a:ext uri="{FF2B5EF4-FFF2-40B4-BE49-F238E27FC236}">
                <a16:creationId xmlns:a16="http://schemas.microsoft.com/office/drawing/2014/main" id="{BF1DF734-153B-7615-6429-1DFEB03440D6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846918698"/>
              </p:ext>
            </p:extLst>
          </p:nvPr>
        </p:nvGraphicFramePr>
        <p:xfrm>
          <a:off x="4984750" y="1722438"/>
          <a:ext cx="6292102" cy="423244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44002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60497"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60497">
                <a:tc>
                  <a:txBody>
                    <a:bodyPr/>
                    <a:lstStyle/>
                    <a:p>
                      <a:r>
                        <a:rPr lang="en-US" dirty="0"/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60497">
                <a:tc>
                  <a:txBody>
                    <a:bodyPr/>
                    <a:lstStyle/>
                    <a:p>
                      <a:r>
                        <a:rPr lang="en-US" dirty="0"/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60497">
                <a:tc>
                  <a:txBody>
                    <a:bodyPr/>
                    <a:lstStyle/>
                    <a:p>
                      <a:r>
                        <a:rPr lang="en-US" dirty="0"/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60497">
                <a:tc>
                  <a:txBody>
                    <a:bodyPr/>
                    <a:lstStyle/>
                    <a:p>
                      <a:r>
                        <a:rPr lang="en-US" dirty="0"/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929962">
                <a:tc>
                  <a:txBody>
                    <a:bodyPr/>
                    <a:lstStyle/>
                    <a:p>
                      <a:r>
                        <a:rPr lang="en-US" dirty="0"/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6717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44730-B754-40CD-87D5-B358E5194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10297830" cy="1065994"/>
          </a:xfrm>
        </p:spPr>
        <p:txBody>
          <a:bodyPr>
            <a:normAutofit/>
          </a:bodyPr>
          <a:lstStyle/>
          <a:p>
            <a:r>
              <a:rPr lang="en-US" dirty="0"/>
              <a:t>Final tips &amp; takeaways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EA33E-980C-CDB8-3BCC-3B0CC427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5F74F4-DB3C-915A-FF3C-E74AEEB20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21295"/>
            <a:ext cx="6283884" cy="4826000"/>
          </a:xfrm>
        </p:spPr>
        <p:txBody>
          <a:bodyPr/>
          <a:lstStyle/>
          <a:p>
            <a:r>
              <a:rPr lang="en-US" dirty="0"/>
              <a:t>Practice makes perfect</a:t>
            </a:r>
          </a:p>
          <a:p>
            <a:pPr lvl="1"/>
            <a:r>
              <a:rPr lang="en-US" dirty="0"/>
              <a:t>Consistent rehearsal</a:t>
            </a:r>
          </a:p>
          <a:p>
            <a:pPr lvl="2"/>
            <a:r>
              <a:rPr lang="en-US" dirty="0"/>
              <a:t>Strengthen your familiarity</a:t>
            </a:r>
          </a:p>
          <a:p>
            <a:pPr lvl="1"/>
            <a:r>
              <a:rPr lang="en-US" dirty="0"/>
              <a:t>Refine delivery style</a:t>
            </a:r>
          </a:p>
          <a:p>
            <a:pPr lvl="2"/>
            <a:r>
              <a:rPr lang="en-US" dirty="0"/>
              <a:t>Pacing, tone, and emphasis</a:t>
            </a:r>
          </a:p>
          <a:p>
            <a:pPr lvl="1"/>
            <a:r>
              <a:rPr lang="en-US" dirty="0"/>
              <a:t>Timing and transitions</a:t>
            </a:r>
          </a:p>
          <a:p>
            <a:pPr lvl="2"/>
            <a:r>
              <a:rPr lang="en-US" dirty="0"/>
              <a:t>Aim for seamless, professional delivery</a:t>
            </a:r>
          </a:p>
          <a:p>
            <a:pPr lvl="1"/>
            <a:r>
              <a:rPr lang="en-US" dirty="0"/>
              <a:t>Practice audience</a:t>
            </a:r>
          </a:p>
          <a:p>
            <a:pPr lvl="2"/>
            <a:r>
              <a:rPr lang="en-US" dirty="0"/>
              <a:t>Enlist colleagues to listen &amp; provide feedback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2E241E-91CB-27E9-D671-1345B13B9E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12633" y="1722513"/>
            <a:ext cx="3556748" cy="4826000"/>
          </a:xfrm>
        </p:spPr>
        <p:txBody>
          <a:bodyPr/>
          <a:lstStyle/>
          <a:p>
            <a:r>
              <a:rPr lang="en-US" dirty="0"/>
              <a:t>Continue improving</a:t>
            </a:r>
          </a:p>
          <a:p>
            <a:pPr lvl="1"/>
            <a:r>
              <a:rPr lang="en-US" dirty="0"/>
              <a:t>Seek feedback</a:t>
            </a:r>
          </a:p>
          <a:p>
            <a:pPr lvl="1"/>
            <a:r>
              <a:rPr lang="en-US" dirty="0"/>
              <a:t>Reflect on performance</a:t>
            </a:r>
          </a:p>
          <a:p>
            <a:pPr lvl="1"/>
            <a:r>
              <a:rPr lang="en-US" dirty="0"/>
              <a:t>Explore new techniques</a:t>
            </a:r>
          </a:p>
          <a:p>
            <a:pPr lvl="1"/>
            <a:r>
              <a:rPr lang="en-US" dirty="0"/>
              <a:t>Set personal goals</a:t>
            </a:r>
          </a:p>
          <a:p>
            <a:pPr lvl="1"/>
            <a:r>
              <a:rPr lang="en-US" dirty="0"/>
              <a:t>Iterate and adapt</a:t>
            </a:r>
          </a:p>
        </p:txBody>
      </p:sp>
    </p:spTree>
    <p:extLst>
      <p:ext uri="{BB962C8B-B14F-4D97-AF65-F5344CB8AC3E}">
        <p14:creationId xmlns:p14="http://schemas.microsoft.com/office/powerpoint/2010/main" val="11061554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E88243-B9D5-CB89-2A0F-9B3CF1468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10297830" cy="1065994"/>
          </a:xfrm>
        </p:spPr>
        <p:txBody>
          <a:bodyPr>
            <a:normAutofit/>
          </a:bodyPr>
          <a:lstStyle/>
          <a:p>
            <a:r>
              <a:rPr lang="en-US" dirty="0"/>
              <a:t>Speaking engagement metrics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59EA2-2475-BA6A-DE9D-CD35E7B6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Placeholder 3">
            <a:extLst>
              <a:ext uri="{FF2B5EF4-FFF2-40B4-BE49-F238E27FC236}">
                <a16:creationId xmlns:a16="http://schemas.microsoft.com/office/drawing/2014/main" id="{31A8282B-665D-EFD1-2030-EB9265DD6D3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168252603"/>
              </p:ext>
            </p:extLst>
          </p:nvPr>
        </p:nvGraphicFramePr>
        <p:xfrm>
          <a:off x="914400" y="1708150"/>
          <a:ext cx="10363200" cy="42324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705408">
                <a:tc>
                  <a:txBody>
                    <a:bodyPr/>
                    <a:lstStyle/>
                    <a:p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622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A1B2-A8DC-E71D-1745-FDB3E3D50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320040"/>
            <a:ext cx="5486400" cy="3685033"/>
          </a:xfrm>
        </p:spPr>
        <p:txBody>
          <a:bodyPr>
            <a:normAutofit/>
          </a:bodyPr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3A921-9BB8-C0D5-4E13-E1019F16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2" y="4151376"/>
            <a:ext cx="5486399" cy="1883664"/>
          </a:xfrm>
        </p:spPr>
        <p:txBody>
          <a:bodyPr>
            <a:normAutofit/>
          </a:bodyPr>
          <a:lstStyle/>
          <a:p>
            <a:r>
              <a:rPr lang="en-US" dirty="0"/>
              <a:t>Tonnie Thomsen</a:t>
            </a:r>
          </a:p>
          <a:p>
            <a:r>
              <a:rPr lang="en-US" dirty="0"/>
              <a:t>tonnie@contoso.com</a:t>
            </a:r>
          </a:p>
          <a:p>
            <a:r>
              <a:rPr lang="en-US" dirty="0"/>
              <a:t>www.contoso.com</a:t>
            </a:r>
          </a:p>
        </p:txBody>
      </p:sp>
      <p:pic>
        <p:nvPicPr>
          <p:cNvPr id="8" name="Picture Placeholder 7" descr="Bright graphic of peoples faces&#10;">
            <a:extLst>
              <a:ext uri="{FF2B5EF4-FFF2-40B4-BE49-F238E27FC236}">
                <a16:creationId xmlns:a16="http://schemas.microsoft.com/office/drawing/2014/main" id="{206C932F-8EE7-DE54-57B0-5868A0FA4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" r="36"/>
          <a:stretch/>
        </p:blipFill>
        <p:spPr>
          <a:xfrm>
            <a:off x="0" y="0"/>
            <a:ext cx="4378325" cy="6858000"/>
          </a:xfrm>
        </p:spPr>
      </p:pic>
    </p:spTree>
    <p:extLst>
      <p:ext uri="{BB962C8B-B14F-4D97-AF65-F5344CB8AC3E}">
        <p14:creationId xmlns:p14="http://schemas.microsoft.com/office/powerpoint/2010/main" val="2911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11EC-9528-4802-F5FA-B1328BA5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11" y="276045"/>
            <a:ext cx="6539607" cy="6254151"/>
          </a:xfrm>
        </p:spPr>
        <p:txBody>
          <a:bodyPr/>
          <a:lstStyle/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training</a:t>
            </a:r>
          </a:p>
        </p:txBody>
      </p:sp>
      <p:pic>
        <p:nvPicPr>
          <p:cNvPr id="4" name="Picture Placeholder 9" descr="Pop art">
            <a:extLst>
              <a:ext uri="{FF2B5EF4-FFF2-40B4-BE49-F238E27FC236}">
                <a16:creationId xmlns:a16="http://schemas.microsoft.com/office/drawing/2014/main" id="{D5DF8D67-7237-995D-0822-D5FCB24788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" r="36"/>
          <a:stretch/>
        </p:blipFill>
        <p:spPr>
          <a:xfrm>
            <a:off x="7813675" y="0"/>
            <a:ext cx="4378325" cy="6858000"/>
          </a:xfrm>
        </p:spPr>
      </p:pic>
    </p:spTree>
    <p:extLst>
      <p:ext uri="{BB962C8B-B14F-4D97-AF65-F5344CB8AC3E}">
        <p14:creationId xmlns:p14="http://schemas.microsoft.com/office/powerpoint/2010/main" val="129679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Illustration of a person walking with a briefcase">
            <a:extLst>
              <a:ext uri="{FF2B5EF4-FFF2-40B4-BE49-F238E27FC236}">
                <a16:creationId xmlns:a16="http://schemas.microsoft.com/office/drawing/2014/main" id="{DDEEAA35-FAF9-A098-AEFF-E119F1E799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4" b="134"/>
          <a:stretch/>
        </p:blipFill>
        <p:spPr>
          <a:xfrm>
            <a:off x="6872290" y="0"/>
            <a:ext cx="5319711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2727CF-00C1-B8AD-9139-A2C3BE5E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610408"/>
            <a:ext cx="6574536" cy="1069848"/>
          </a:xfrm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FF71C-C438-550C-56B5-9324D60C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769D7E6-F69E-C72C-E58A-BF8B541C9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19072"/>
            <a:ext cx="5666994" cy="4828032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Building confidence</a:t>
            </a:r>
          </a:p>
          <a:p>
            <a:r>
              <a:rPr lang="en-US"/>
              <a:t>Engaging the audience</a:t>
            </a:r>
          </a:p>
          <a:p>
            <a:r>
              <a:rPr lang="en-US"/>
              <a:t>Visual aids</a:t>
            </a:r>
          </a:p>
          <a:p>
            <a:r>
              <a:rPr lang="en-US"/>
              <a:t>Final tips &amp; 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0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D4B34CE-331A-F821-6081-413955244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590288"/>
            <a:ext cx="11268457" cy="2084832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11" name="Picture Placeholder 10" descr="Graphic art of people">
            <a:extLst>
              <a:ext uri="{FF2B5EF4-FFF2-40B4-BE49-F238E27FC236}">
                <a16:creationId xmlns:a16="http://schemas.microsoft.com/office/drawing/2014/main" id="{37096BAD-01DF-08B0-E1C9-BFCCD7FFC7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5255" y="0"/>
            <a:ext cx="11277601" cy="4038600"/>
          </a:xfrm>
        </p:spPr>
      </p:pic>
    </p:spTree>
    <p:extLst>
      <p:ext uri="{BB962C8B-B14F-4D97-AF65-F5344CB8AC3E}">
        <p14:creationId xmlns:p14="http://schemas.microsoft.com/office/powerpoint/2010/main" val="1029011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8E419-6609-FB00-A6FB-CF2FE4C00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95" y="182880"/>
            <a:ext cx="6431281" cy="4775662"/>
          </a:xfrm>
        </p:spPr>
        <p:txBody>
          <a:bodyPr/>
          <a:lstStyle/>
          <a:p>
            <a:r>
              <a:rPr lang="en-US" dirty="0"/>
              <a:t>Overcoming nervousness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EEA9A8-EB71-87F6-3F40-55DFE10EB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111496"/>
            <a:ext cx="6431281" cy="1563623"/>
          </a:xfrm>
        </p:spPr>
        <p:txBody>
          <a:bodyPr/>
          <a:lstStyle/>
          <a:p>
            <a:r>
              <a:rPr lang="en-US" dirty="0"/>
              <a:t>Confidence-building strategies</a:t>
            </a:r>
          </a:p>
        </p:txBody>
      </p:sp>
      <p:pic>
        <p:nvPicPr>
          <p:cNvPr id="15" name="Picture Placeholder 14" descr="Illustration of a person walking with a laptop open and on the phone">
            <a:extLst>
              <a:ext uri="{FF2B5EF4-FFF2-40B4-BE49-F238E27FC236}">
                <a16:creationId xmlns:a16="http://schemas.microsoft.com/office/drawing/2014/main" id="{6C314C3C-26EB-2DAC-9879-D3B519EA37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" b="17"/>
          <a:stretch/>
        </p:blipFill>
        <p:spPr>
          <a:xfrm>
            <a:off x="7523017" y="0"/>
            <a:ext cx="4668983" cy="6858000"/>
          </a:xfrm>
        </p:spPr>
      </p:pic>
    </p:spTree>
    <p:extLst>
      <p:ext uri="{BB962C8B-B14F-4D97-AF65-F5344CB8AC3E}">
        <p14:creationId xmlns:p14="http://schemas.microsoft.com/office/powerpoint/2010/main" val="2668990690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9A8890-F6A6-0F42-1EE2-14C49F7E8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10378439" cy="1065994"/>
          </a:xfrm>
        </p:spPr>
        <p:txBody>
          <a:bodyPr>
            <a:normAutofit/>
          </a:bodyPr>
          <a:lstStyle/>
          <a:p>
            <a:r>
              <a:rPr lang="en-US" sz="2800" dirty="0"/>
              <a:t>Engaging the audience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ECBBA-31C1-C6FD-C991-A4A8EECB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E6FE59-A099-B168-1A66-3493D2334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21295"/>
            <a:ext cx="10378440" cy="4826000"/>
          </a:xfrm>
        </p:spPr>
        <p:txBody>
          <a:bodyPr/>
          <a:lstStyle/>
          <a:p>
            <a:r>
              <a:rPr lang="en-US"/>
              <a:t>Techniques for connecting </a:t>
            </a:r>
          </a:p>
          <a:p>
            <a:pPr lvl="1"/>
            <a:r>
              <a:rPr lang="en-US"/>
              <a:t>Make eye contact with your audience to create a sense of intimacy and involvement</a:t>
            </a:r>
          </a:p>
          <a:p>
            <a:pPr lvl="1"/>
            <a:r>
              <a:rPr lang="en-US"/>
              <a:t>Weave relatable stories into your presentation using narratives that make your message memorable and impactful</a:t>
            </a:r>
          </a:p>
          <a:p>
            <a:pPr lvl="1"/>
            <a:r>
              <a:rPr lang="en-US"/>
              <a:t>Encourage questions and provide thoughtful responses to enhance audience participation</a:t>
            </a:r>
          </a:p>
          <a:p>
            <a:pPr lvl="1"/>
            <a:r>
              <a:rPr lang="en-US"/>
              <a:t>Use live polls or surveys to gather audience opinions, promoting engagement and making sure the audience feel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23505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49AFA-44CF-0343-1B85-CA169B939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95" y="182880"/>
            <a:ext cx="6083809" cy="4775662"/>
          </a:xfrm>
        </p:spPr>
        <p:txBody>
          <a:bodyPr/>
          <a:lstStyle/>
          <a:p>
            <a:r>
              <a:rPr lang="en-US" dirty="0"/>
              <a:t>Selecting visual aids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E2B8D6-BB01-570C-E9B4-415F337AF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111496"/>
            <a:ext cx="6083809" cy="1563623"/>
          </a:xfrm>
        </p:spPr>
        <p:txBody>
          <a:bodyPr/>
          <a:lstStyle/>
          <a:p>
            <a:r>
              <a:rPr lang="en-US" dirty="0"/>
              <a:t>Enhancing your presentation</a:t>
            </a:r>
          </a:p>
        </p:txBody>
      </p:sp>
      <p:pic>
        <p:nvPicPr>
          <p:cNvPr id="7" name="Picture Placeholder 6" descr="Illustration of a person standing next to a lightbulb">
            <a:extLst>
              <a:ext uri="{FF2B5EF4-FFF2-40B4-BE49-F238E27FC236}">
                <a16:creationId xmlns:a16="http://schemas.microsoft.com/office/drawing/2014/main" id="{0CB16882-A824-72E3-70AF-0AE820DF4A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62801" y="0"/>
            <a:ext cx="5029200" cy="6858000"/>
          </a:xfrm>
        </p:spPr>
      </p:pic>
    </p:spTree>
    <p:extLst>
      <p:ext uri="{BB962C8B-B14F-4D97-AF65-F5344CB8AC3E}">
        <p14:creationId xmlns:p14="http://schemas.microsoft.com/office/powerpoint/2010/main" val="20812974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4329E3-B2EA-93D7-04BB-437B80923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7775634" cy="1065994"/>
          </a:xfrm>
        </p:spPr>
        <p:txBody>
          <a:bodyPr>
            <a:normAutofit/>
          </a:bodyPr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88754-8FAB-B9DB-1FCB-0736002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3AE3C-C5CB-6DC1-A44B-78B04C1034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21295"/>
            <a:ext cx="3556748" cy="4826000"/>
          </a:xfrm>
        </p:spPr>
        <p:txBody>
          <a:bodyPr/>
          <a:lstStyle/>
          <a:p>
            <a:r>
              <a:rPr lang="en-US" dirty="0"/>
              <a:t>Voice modulation</a:t>
            </a:r>
          </a:p>
          <a:p>
            <a:pPr lvl="1"/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2"/>
            <a:r>
              <a:rPr lang="en-US" dirty="0"/>
              <a:t>Pitch variation</a:t>
            </a:r>
          </a:p>
          <a:p>
            <a:pPr lvl="2"/>
            <a:r>
              <a:rPr lang="en-US" dirty="0"/>
              <a:t>Tone inflection</a:t>
            </a:r>
          </a:p>
          <a:p>
            <a:pPr lvl="2"/>
            <a:r>
              <a:rPr lang="en-US" dirty="0"/>
              <a:t>Volume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3830D-64E6-E1EA-9896-E20AD00F17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9166" y="1722513"/>
            <a:ext cx="3353233" cy="4826000"/>
          </a:xfrm>
        </p:spPr>
        <p:txBody>
          <a:bodyPr/>
          <a:lstStyle/>
          <a:p>
            <a:r>
              <a:rPr lang="en-US" dirty="0"/>
              <a:t>Body language</a:t>
            </a:r>
          </a:p>
          <a:p>
            <a:pPr lvl="1"/>
            <a:r>
              <a:rPr lang="en-US" dirty="0"/>
              <a:t>Effective body language enhances your message, making it more impactful and memorable.</a:t>
            </a:r>
          </a:p>
          <a:p>
            <a:pPr lvl="2"/>
            <a:r>
              <a:rPr lang="en-US" dirty="0"/>
              <a:t>Meaningful eye contact</a:t>
            </a:r>
          </a:p>
          <a:p>
            <a:pPr lvl="2"/>
            <a:r>
              <a:rPr lang="en-US" dirty="0"/>
              <a:t>Purposeful gestures</a:t>
            </a:r>
          </a:p>
          <a:p>
            <a:pPr lvl="2"/>
            <a:r>
              <a:rPr lang="en-US" dirty="0"/>
              <a:t>Maintain good posture</a:t>
            </a:r>
          </a:p>
          <a:p>
            <a:pPr lvl="2"/>
            <a:r>
              <a:rPr lang="en-US" dirty="0"/>
              <a:t>Control your expressions</a:t>
            </a:r>
          </a:p>
        </p:txBody>
      </p:sp>
      <p:pic>
        <p:nvPicPr>
          <p:cNvPr id="9" name="Picture Placeholder 8" descr="Illustration of a person standing with a paper and pen">
            <a:extLst>
              <a:ext uri="{FF2B5EF4-FFF2-40B4-BE49-F238E27FC236}">
                <a16:creationId xmlns:a16="http://schemas.microsoft.com/office/drawing/2014/main" id="{3358D031-ED23-DACA-8893-E26FC674ED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2" b="142"/>
          <a:stretch/>
        </p:blipFill>
        <p:spPr>
          <a:xfrm>
            <a:off x="8824480" y="0"/>
            <a:ext cx="3353233" cy="6858000"/>
          </a:xfrm>
        </p:spPr>
      </p:pic>
    </p:spTree>
    <p:extLst>
      <p:ext uri="{BB962C8B-B14F-4D97-AF65-F5344CB8AC3E}">
        <p14:creationId xmlns:p14="http://schemas.microsoft.com/office/powerpoint/2010/main" val="25615815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E0E6AC2-ECCA-D3AB-06B0-B45E476B9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10297830" cy="1065994"/>
          </a:xfrm>
        </p:spPr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C80D83-7EC8-9B2E-ECC5-C170EC1C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4A3F0-4DF6-402B-F3AF-4EC7F93660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21295"/>
            <a:ext cx="3556748" cy="4826000"/>
          </a:xfrm>
        </p:spPr>
        <p:txBody>
          <a:bodyPr/>
          <a:lstStyle/>
          <a:p>
            <a:r>
              <a:rPr lang="en-US" dirty="0"/>
              <a:t>Preparing for questions</a:t>
            </a:r>
          </a:p>
          <a:p>
            <a:pPr lvl="1"/>
            <a:r>
              <a:rPr lang="en-US" dirty="0"/>
              <a:t>Know your material in advance</a:t>
            </a:r>
          </a:p>
          <a:p>
            <a:pPr lvl="1"/>
            <a:r>
              <a:rPr lang="en-US" dirty="0"/>
              <a:t>Anticipate common questions</a:t>
            </a:r>
          </a:p>
          <a:p>
            <a:pPr lvl="1"/>
            <a:r>
              <a:rPr lang="en-US" dirty="0"/>
              <a:t>Rehearse your responses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B37BE1-1CCC-1578-33F9-7C11F0FD32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9165" y="1722513"/>
            <a:ext cx="6300216" cy="4826000"/>
          </a:xfrm>
        </p:spPr>
        <p:txBody>
          <a:bodyPr/>
          <a:lstStyle/>
          <a:p>
            <a:r>
              <a:rPr lang="en-US" dirty="0"/>
              <a:t>Maintaining composure</a:t>
            </a:r>
          </a:p>
          <a:p>
            <a:r>
              <a:rPr lang="en-US" b="0" dirty="0"/>
              <a:t>Maintaining composure during the Q&amp;A session is essential for projecting confidence and authority. Consider the following tips for staying composed:</a:t>
            </a:r>
          </a:p>
          <a:p>
            <a:pPr lvl="2"/>
            <a:r>
              <a:rPr lang="en-US" dirty="0"/>
              <a:t>Stay calm</a:t>
            </a:r>
          </a:p>
          <a:p>
            <a:pPr lvl="2"/>
            <a:r>
              <a:rPr lang="en-US" dirty="0"/>
              <a:t>Actively listen</a:t>
            </a:r>
          </a:p>
          <a:p>
            <a:pPr lvl="2"/>
            <a:r>
              <a:rPr lang="en-US" dirty="0"/>
              <a:t>Pause and reflect</a:t>
            </a:r>
          </a:p>
          <a:p>
            <a:pPr lvl="2"/>
            <a:r>
              <a:rPr lang="en-US" dirty="0"/>
              <a:t>Maintain eye contact</a:t>
            </a:r>
          </a:p>
        </p:txBody>
      </p:sp>
    </p:spTree>
    <p:extLst>
      <p:ext uri="{BB962C8B-B14F-4D97-AF65-F5344CB8AC3E}">
        <p14:creationId xmlns:p14="http://schemas.microsoft.com/office/powerpoint/2010/main" val="29622034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9B4980-562B-884E-AD68-1A64758FF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610409"/>
            <a:ext cx="6858000" cy="1065994"/>
          </a:xfrm>
        </p:spPr>
        <p:txBody>
          <a:bodyPr>
            <a:normAutofit/>
          </a:bodyPr>
          <a:lstStyle/>
          <a:p>
            <a:r>
              <a:rPr lang="en-US" dirty="0"/>
              <a:t>SPEAKING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94678-D0E1-F928-A92C-D992F4F8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36642-0131-D7CE-B351-D9260D9FE4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49" y="1721295"/>
            <a:ext cx="5193792" cy="4826000"/>
          </a:xfrm>
        </p:spPr>
        <p:txBody>
          <a:bodyPr/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pic>
        <p:nvPicPr>
          <p:cNvPr id="17" name="Picture Placeholder 16" descr="Illustration of a person talking on a loud speaker">
            <a:extLst>
              <a:ext uri="{FF2B5EF4-FFF2-40B4-BE49-F238E27FC236}">
                <a16:creationId xmlns:a16="http://schemas.microsoft.com/office/drawing/2014/main" id="{B106AF8E-E535-0186-70D8-14EDB42C9C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5" b="55"/>
          <a:stretch/>
        </p:blipFill>
        <p:spPr>
          <a:xfrm>
            <a:off x="7843838" y="0"/>
            <a:ext cx="4348163" cy="6858000"/>
          </a:xfrm>
        </p:spPr>
      </p:pic>
    </p:spTree>
    <p:extLst>
      <p:ext uri="{BB962C8B-B14F-4D97-AF65-F5344CB8AC3E}">
        <p14:creationId xmlns:p14="http://schemas.microsoft.com/office/powerpoint/2010/main" val="1613985492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.jpeg" Id="rId1" /></Relationships>
</file>

<file path=ppt/theme/theme1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89910445_win32_SD_v9" id="{06F4C8C2-4DE9-47EA-AB67-C39A340F06B9}" vid="{A9F689A9-9FA2-4B4A-A637-CFCEAC13416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498149E0-B689-4311-816B-AE5BF5B86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29D43940-FD1E-4F30-91F9-78B652C83891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324401DB-1BF8-45E1-B754-4B28691CFDD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1076</ap:TotalTime>
  <ap:Words>447</ap:Words>
  <ap:Application>Microsoft Office PowerPoint</ap:Application>
  <ap:PresentationFormat>Widescreen</ap:PresentationFormat>
  <ap:Paragraphs>136</ap:Paragraphs>
  <ap:Slides>13</ap:Slides>
  <ap:Notes>12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9">
      <vt:lpstr>Aptos</vt:lpstr>
      <vt:lpstr>Arial</vt:lpstr>
      <vt:lpstr>Calibri</vt:lpstr>
      <vt:lpstr>Corbel</vt:lpstr>
      <vt:lpstr>Wingdings</vt:lpstr>
      <vt:lpstr>Banded</vt:lpstr>
      <vt:lpstr>Presenter training</vt:lpstr>
      <vt:lpstr>AGENDA</vt:lpstr>
      <vt:lpstr>The power of communication</vt:lpstr>
      <vt:lpstr>Overcoming nervousness</vt:lpstr>
      <vt:lpstr>Engaging the audience</vt:lpstr>
      <vt:lpstr>Selecting visual aids</vt:lpstr>
      <vt:lpstr>Effective delivery techniques</vt:lpstr>
      <vt:lpstr>Navigating Q&amp;A sessions</vt:lpstr>
      <vt:lpstr>SPEAKING IMPACT</vt:lpstr>
      <vt:lpstr>Dynamic delivery</vt:lpstr>
      <vt:lpstr>Final tips &amp; takeaways </vt:lpstr>
      <vt:lpstr>Speaking engagement metrics</vt:lpstr>
      <vt:lpstr>Thank you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 training</dc:title>
  <dcterms:created xsi:type="dcterms:W3CDTF">2024-01-23T17:31:44Z</dcterms:created>
  <dcterms:modified xsi:type="dcterms:W3CDTF">2024-03-04T07:58:19Z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